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Thin-regular.fntdata"/><Relationship Id="rId25" Type="http://schemas.openxmlformats.org/officeDocument/2006/relationships/slide" Target="slides/slide20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79efa536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79efa536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7a6fe62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7a6fe62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7a6fe627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7a6fe62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79efa53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79efa53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79efa53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79efa53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79efa53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79efa53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79efa536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79efa536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fe23ea9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fe23ea9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7a6fe62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7a6fe62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7a6fe6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7a6fe6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bf3a667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bf3a667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chemeClr val="dk1"/>
                </a:solidFill>
              </a:rPr>
              <a:t>PROBLEMA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chemeClr val="dk1"/>
                </a:solidFill>
              </a:rPr>
              <a:t>Hemos decidido atacar el siguiente problema:  que es la falta de monitoreo continuo de signos vitales en neonatos este abarca entre el día 0 al 28vo día de nacido , teniendo una tasa de mortalidad del 47% con respecto a edades superiores, siendo esta la etapa de vida más vulnerable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35397d73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35397d73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bed7739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bed773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Exigencias del sistema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Las principales funciones de nuestra solución deberán ser: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Medir el nivel de oxigenación de la sangre (SpO</a:t>
            </a:r>
            <a:r>
              <a:rPr baseline="-25000" lang="es" sz="1000">
                <a:solidFill>
                  <a:schemeClr val="dk1"/>
                </a:solidFill>
              </a:rPr>
              <a:t>2</a:t>
            </a:r>
            <a:r>
              <a:rPr lang="es" sz="1000">
                <a:solidFill>
                  <a:schemeClr val="dk1"/>
                </a:solidFill>
              </a:rPr>
              <a:t>) de manera continua y precisa en neonatos.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Alertar al personal médico cuando los valores medidos estén fuera del rango establecido para los pacientes.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Proveer una correcta comodidad y ergonomía al paciente para su uso y al personal médico para su manipulación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FF00FF"/>
                </a:highlight>
              </a:rPr>
              <a:t>.sgte diapo</a:t>
            </a:r>
            <a:endParaRPr>
              <a:solidFill>
                <a:schemeClr val="dk1"/>
              </a:solidFill>
              <a:highlight>
                <a:srgbClr val="FF00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7a6fe62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7a6fe62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79efa536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79efa536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79efa5368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79efa5368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79efa5368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79efa536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7a6fe62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7a6fe62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79efa5368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79efa536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interempresas.net/Fabricacion-aditiva/Articulos/244060-El-PDMS-y-la-bioimpresion-claves-para-el-futuro-de-los-dispositivos-medicos.html" TargetMode="External"/><Relationship Id="rId4" Type="http://schemas.openxmlformats.org/officeDocument/2006/relationships/hyperlink" Target="https://www.luisllamas.es/pulsimetro-y-oximetro-con-arduino-y-max30102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1367850" y="1316325"/>
            <a:ext cx="64083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“Diseño de un monitor de signos vitales (temperatura, frecuencia de pulso, presión sanguínea y saturación de oxígeno) ad hoc para niños durante intervención quirúrgica.”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HITO 4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367850" y="3019650"/>
            <a:ext cx="46761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Integrantes: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Víctor Castillo Tello; Vivian Loli Torres; Astrid Morán Álvarez; Mateo Portal von Hesse; Sebastián Rodríguez Ríos; Tayel Saavedra Barboza 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Asesora: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MSc. PhD Candidate Rossana Rivas Tarazona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0" r="72714" t="0"/>
          <a:stretch/>
        </p:blipFill>
        <p:spPr>
          <a:xfrm>
            <a:off x="670925" y="230650"/>
            <a:ext cx="607150" cy="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4">
            <a:alphaModFix/>
          </a:blip>
          <a:srcRect b="0" l="0" r="69877" t="0"/>
          <a:stretch/>
        </p:blipFill>
        <p:spPr>
          <a:xfrm>
            <a:off x="6332425" y="399300"/>
            <a:ext cx="658075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5">
            <a:alphaModFix/>
          </a:blip>
          <a:srcRect b="17208" l="27782" r="0" t="17208"/>
          <a:stretch/>
        </p:blipFill>
        <p:spPr>
          <a:xfrm>
            <a:off x="1324800" y="299836"/>
            <a:ext cx="210420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 rotWithShape="1">
          <a:blip r:embed="rId4">
            <a:alphaModFix/>
          </a:blip>
          <a:srcRect b="0" l="33687" r="0" t="0"/>
          <a:stretch/>
        </p:blipFill>
        <p:spPr>
          <a:xfrm>
            <a:off x="7092400" y="456175"/>
            <a:ext cx="1192299" cy="5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 txBox="1"/>
          <p:nvPr>
            <p:ph type="title"/>
          </p:nvPr>
        </p:nvSpPr>
        <p:spPr>
          <a:xfrm>
            <a:off x="1328250" y="313525"/>
            <a:ext cx="70305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87" y="1326150"/>
            <a:ext cx="3682715" cy="348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22"/>
          <p:cNvCxnSpPr/>
          <p:nvPr/>
        </p:nvCxnSpPr>
        <p:spPr>
          <a:xfrm rot="10800000">
            <a:off x="2276923" y="3747287"/>
            <a:ext cx="1473300" cy="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1" name="Google Shape;371;p22"/>
          <p:cNvCxnSpPr/>
          <p:nvPr/>
        </p:nvCxnSpPr>
        <p:spPr>
          <a:xfrm>
            <a:off x="5691450" y="3464568"/>
            <a:ext cx="1379100" cy="189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2" name="Google Shape;372;p22"/>
          <p:cNvCxnSpPr/>
          <p:nvPr/>
        </p:nvCxnSpPr>
        <p:spPr>
          <a:xfrm rot="10800000">
            <a:off x="2900277" y="2317097"/>
            <a:ext cx="1359900" cy="1983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3" name="Google Shape;373;p22"/>
          <p:cNvCxnSpPr/>
          <p:nvPr/>
        </p:nvCxnSpPr>
        <p:spPr>
          <a:xfrm flipH="1" rot="10800000">
            <a:off x="5257433" y="1745564"/>
            <a:ext cx="1314600" cy="1539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4" name="Google Shape;374;p22"/>
          <p:cNvSpPr txBox="1"/>
          <p:nvPr/>
        </p:nvSpPr>
        <p:spPr>
          <a:xfrm>
            <a:off x="1494917" y="1899464"/>
            <a:ext cx="140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Botón On/Off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871675" y="3380859"/>
            <a:ext cx="140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Microchip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ATMega328P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6564903" y="1412787"/>
            <a:ext cx="140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Salida sonido de alarma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6867118" y="3282597"/>
            <a:ext cx="140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Batería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Prototipado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4"/>
          <p:cNvPicPr preferRelativeResize="0"/>
          <p:nvPr/>
        </p:nvPicPr>
        <p:blipFill rotWithShape="1">
          <a:blip r:embed="rId3">
            <a:alphaModFix/>
          </a:blip>
          <a:srcRect b="15249" l="0" r="43426" t="10218"/>
          <a:stretch/>
        </p:blipFill>
        <p:spPr>
          <a:xfrm>
            <a:off x="0" y="0"/>
            <a:ext cx="9110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5"/>
          <p:cNvPicPr preferRelativeResize="0"/>
          <p:nvPr/>
        </p:nvPicPr>
        <p:blipFill rotWithShape="1">
          <a:blip r:embed="rId3">
            <a:alphaModFix/>
          </a:blip>
          <a:srcRect b="56538" l="0" r="48165" t="13670"/>
          <a:stretch/>
        </p:blipFill>
        <p:spPr>
          <a:xfrm>
            <a:off x="0" y="439325"/>
            <a:ext cx="9144000" cy="41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6"/>
          <p:cNvPicPr preferRelativeResize="0"/>
          <p:nvPr/>
        </p:nvPicPr>
        <p:blipFill rotWithShape="1">
          <a:blip r:embed="rId3">
            <a:alphaModFix/>
          </a:blip>
          <a:srcRect b="16887" l="0" r="51183" t="32640"/>
          <a:stretch/>
        </p:blipFill>
        <p:spPr>
          <a:xfrm>
            <a:off x="185000" y="139025"/>
            <a:ext cx="8821675" cy="48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type="title"/>
          </p:nvPr>
        </p:nvSpPr>
        <p:spPr>
          <a:xfrm>
            <a:off x="1237125" y="557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</a:rPr>
              <a:t>Comunicación</a:t>
            </a:r>
            <a:r>
              <a:rPr lang="es">
                <a:solidFill>
                  <a:srgbClr val="4A86E8"/>
                </a:solidFill>
              </a:rPr>
              <a:t> I2C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 b="23315" l="44883" r="4859" t="28729"/>
          <a:stretch/>
        </p:blipFill>
        <p:spPr>
          <a:xfrm>
            <a:off x="2653925" y="2322775"/>
            <a:ext cx="1403750" cy="13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 rotWithShape="1">
          <a:blip r:embed="rId4">
            <a:alphaModFix/>
          </a:blip>
          <a:srcRect b="7304" l="0" r="0" t="0"/>
          <a:stretch/>
        </p:blipFill>
        <p:spPr>
          <a:xfrm>
            <a:off x="4763325" y="2480450"/>
            <a:ext cx="4069899" cy="15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99" y="2125775"/>
            <a:ext cx="1768100" cy="22101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27"/>
          <p:cNvCxnSpPr/>
          <p:nvPr/>
        </p:nvCxnSpPr>
        <p:spPr>
          <a:xfrm rot="10800000">
            <a:off x="2532700" y="3204425"/>
            <a:ext cx="342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27"/>
          <p:cNvCxnSpPr/>
          <p:nvPr/>
        </p:nvCxnSpPr>
        <p:spPr>
          <a:xfrm rot="10800000">
            <a:off x="2532700" y="2461625"/>
            <a:ext cx="0" cy="742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27"/>
          <p:cNvCxnSpPr/>
          <p:nvPr/>
        </p:nvCxnSpPr>
        <p:spPr>
          <a:xfrm>
            <a:off x="2199325" y="2480450"/>
            <a:ext cx="3381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7"/>
          <p:cNvCxnSpPr/>
          <p:nvPr/>
        </p:nvCxnSpPr>
        <p:spPr>
          <a:xfrm rot="10800000">
            <a:off x="2437550" y="2956775"/>
            <a:ext cx="4428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7"/>
          <p:cNvCxnSpPr/>
          <p:nvPr/>
        </p:nvCxnSpPr>
        <p:spPr>
          <a:xfrm rot="10800000">
            <a:off x="2451725" y="2390075"/>
            <a:ext cx="0" cy="566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7"/>
          <p:cNvCxnSpPr/>
          <p:nvPr/>
        </p:nvCxnSpPr>
        <p:spPr>
          <a:xfrm>
            <a:off x="2190750" y="2404325"/>
            <a:ext cx="2571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7"/>
          <p:cNvCxnSpPr/>
          <p:nvPr/>
        </p:nvCxnSpPr>
        <p:spPr>
          <a:xfrm flipH="1">
            <a:off x="2167050" y="2547200"/>
            <a:ext cx="709500" cy="56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7"/>
          <p:cNvCxnSpPr/>
          <p:nvPr/>
        </p:nvCxnSpPr>
        <p:spPr>
          <a:xfrm flipH="1">
            <a:off x="2192850" y="2747225"/>
            <a:ext cx="683700" cy="26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27"/>
          <p:cNvSpPr txBox="1"/>
          <p:nvPr/>
        </p:nvSpPr>
        <p:spPr>
          <a:xfrm>
            <a:off x="1052225" y="1556350"/>
            <a:ext cx="27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Conexión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I2C entre MAX 30102 y arduino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5398775" y="1556350"/>
            <a:ext cx="27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Conexión I2C entre dos arduinos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/>
          <p:nvPr>
            <p:ph type="title"/>
          </p:nvPr>
        </p:nvSpPr>
        <p:spPr>
          <a:xfrm>
            <a:off x="1142475" y="460375"/>
            <a:ext cx="66114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Simulación</a:t>
            </a:r>
            <a:r>
              <a:rPr lang="es">
                <a:solidFill>
                  <a:srgbClr val="6D9EEB"/>
                </a:solidFill>
              </a:rPr>
              <a:t> en Tinkercad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421" name="Google Shape;4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423" y="1831220"/>
            <a:ext cx="4480977" cy="3217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28"/>
          <p:cNvCxnSpPr/>
          <p:nvPr/>
        </p:nvCxnSpPr>
        <p:spPr>
          <a:xfrm flipH="1" rot="10800000">
            <a:off x="5293001" y="1759076"/>
            <a:ext cx="465900" cy="31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423" name="Google Shape;423;p28"/>
          <p:cNvCxnSpPr/>
          <p:nvPr/>
        </p:nvCxnSpPr>
        <p:spPr>
          <a:xfrm>
            <a:off x="4827222" y="2760184"/>
            <a:ext cx="1827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424" name="Google Shape;424;p28"/>
          <p:cNvCxnSpPr/>
          <p:nvPr/>
        </p:nvCxnSpPr>
        <p:spPr>
          <a:xfrm rot="10800000">
            <a:off x="4676100" y="1777084"/>
            <a:ext cx="0" cy="98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425" name="Google Shape;425;p28"/>
          <p:cNvCxnSpPr/>
          <p:nvPr/>
        </p:nvCxnSpPr>
        <p:spPr>
          <a:xfrm>
            <a:off x="5532072" y="3103084"/>
            <a:ext cx="1116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426" name="Google Shape;426;p28"/>
          <p:cNvCxnSpPr/>
          <p:nvPr/>
        </p:nvCxnSpPr>
        <p:spPr>
          <a:xfrm>
            <a:off x="5446347" y="4322284"/>
            <a:ext cx="1116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427" name="Google Shape;427;p28"/>
          <p:cNvCxnSpPr/>
          <p:nvPr/>
        </p:nvCxnSpPr>
        <p:spPr>
          <a:xfrm rot="10800000">
            <a:off x="1943172" y="2855434"/>
            <a:ext cx="1302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428" name="Google Shape;428;p28"/>
          <p:cNvSpPr txBox="1"/>
          <p:nvPr/>
        </p:nvSpPr>
        <p:spPr>
          <a:xfrm>
            <a:off x="5705925" y="1431025"/>
            <a:ext cx="16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Bocina de alarma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28"/>
          <p:cNvSpPr txBox="1"/>
          <p:nvPr/>
        </p:nvSpPr>
        <p:spPr>
          <a:xfrm>
            <a:off x="3871200" y="1215625"/>
            <a:ext cx="16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Led de lectura de data*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6654525" y="2560075"/>
            <a:ext cx="20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Led de error de lectura*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6705525" y="2902975"/>
            <a:ext cx="20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Switch de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desconexión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28"/>
          <p:cNvSpPr txBox="1"/>
          <p:nvPr/>
        </p:nvSpPr>
        <p:spPr>
          <a:xfrm>
            <a:off x="6562650" y="4122175"/>
            <a:ext cx="15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Arduino esclavo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333375" y="2655325"/>
            <a:ext cx="16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Arduino maestro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6800925" y="4789500"/>
            <a:ext cx="284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* Solo para fines de simulación.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/>
          <p:nvPr>
            <p:ph type="title"/>
          </p:nvPr>
        </p:nvSpPr>
        <p:spPr>
          <a:xfrm>
            <a:off x="1303800" y="598575"/>
            <a:ext cx="7030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Producto final</a:t>
            </a:r>
            <a:endParaRPr/>
          </a:p>
        </p:txBody>
      </p:sp>
      <p:pic>
        <p:nvPicPr>
          <p:cNvPr id="440" name="Google Shape;440;p29"/>
          <p:cNvPicPr preferRelativeResize="0"/>
          <p:nvPr/>
        </p:nvPicPr>
        <p:blipFill rotWithShape="1">
          <a:blip r:embed="rId3">
            <a:alphaModFix/>
          </a:blip>
          <a:srcRect b="0" l="0" r="27124" t="0"/>
          <a:stretch/>
        </p:blipFill>
        <p:spPr>
          <a:xfrm>
            <a:off x="2471688" y="1226925"/>
            <a:ext cx="4200629" cy="35943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protocolos de uso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88" y="152400"/>
            <a:ext cx="66918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162875" y="373275"/>
            <a:ext cx="24135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Introducción</a:t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25" y="972150"/>
            <a:ext cx="3879575" cy="40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5392775" y="3958375"/>
            <a:ext cx="29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SISTEMA BOA: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5392776" y="2465638"/>
            <a:ext cx="24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CAJA DE COMPONENTES: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5422475" y="4420075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100"/>
              <a:t>Mecanismo de ajuste preciso </a:t>
            </a:r>
            <a:endParaRPr/>
          </a:p>
        </p:txBody>
      </p:sp>
      <p:sp>
        <p:nvSpPr>
          <p:cNvPr id="292" name="Google Shape;292;p14"/>
          <p:cNvSpPr txBox="1"/>
          <p:nvPr/>
        </p:nvSpPr>
        <p:spPr>
          <a:xfrm>
            <a:off x="5392775" y="2923775"/>
            <a:ext cx="2413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100"/>
              <a:t>Batería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100"/>
              <a:t>Microprocesador ATmega328p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100"/>
              <a:t>Alarma</a:t>
            </a:r>
            <a:endParaRPr sz="1100"/>
          </a:p>
        </p:txBody>
      </p:sp>
      <p:sp>
        <p:nvSpPr>
          <p:cNvPr id="293" name="Google Shape;293;p14"/>
          <p:cNvSpPr txBox="1"/>
          <p:nvPr/>
        </p:nvSpPr>
        <p:spPr>
          <a:xfrm>
            <a:off x="5392775" y="1054575"/>
            <a:ext cx="18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BANDA OXÍMETRO: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1677750" y="2050525"/>
            <a:ext cx="1394400" cy="110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"/>
          <p:cNvSpPr txBox="1"/>
          <p:nvPr/>
        </p:nvSpPr>
        <p:spPr>
          <a:xfrm>
            <a:off x="5392775" y="1598400"/>
            <a:ext cx="20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100"/>
              <a:t>Detector MAX 30102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100"/>
              <a:t>Entorno ergonómico </a:t>
            </a:r>
            <a:endParaRPr sz="1100"/>
          </a:p>
        </p:txBody>
      </p:sp>
      <p:sp>
        <p:nvSpPr>
          <p:cNvPr id="296" name="Google Shape;296;p14"/>
          <p:cNvSpPr/>
          <p:nvPr/>
        </p:nvSpPr>
        <p:spPr>
          <a:xfrm>
            <a:off x="2749750" y="3273375"/>
            <a:ext cx="1110600" cy="899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775" y="1280417"/>
            <a:ext cx="1668750" cy="125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6400" y="2778825"/>
            <a:ext cx="1394400" cy="1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8175" y="4173220"/>
            <a:ext cx="1205550" cy="76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786E"/>
                </a:solidFill>
              </a:rPr>
              <a:t>Bibliografía</a:t>
            </a:r>
            <a:endParaRPr>
              <a:solidFill>
                <a:srgbClr val="1B786E"/>
              </a:solidFill>
            </a:endParaRPr>
          </a:p>
        </p:txBody>
      </p:sp>
      <p:sp>
        <p:nvSpPr>
          <p:cNvPr id="456" name="Google Shape;456;p32"/>
          <p:cNvSpPr txBox="1"/>
          <p:nvPr>
            <p:ph idx="1" type="body"/>
          </p:nvPr>
        </p:nvSpPr>
        <p:spPr>
          <a:xfrm>
            <a:off x="725400" y="1465350"/>
            <a:ext cx="76089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“El PDMS y la bioimpresión: claves para el futuro de los dispositivos médicos”, 2019. [Online]. Available: </a:t>
            </a:r>
            <a:r>
              <a:rPr lang="es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https://www.interempresas.net/Fabricacion-aditiva/Articulos/244060-El-PDMS-y-la-bioimpresion-claves-para-el-futuro-de-los-dispositivos-medicos.html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[Accessed: 16- Nov- 2021].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“PULSÍMETRO Y OXÍMETRO CON ARDUINO Y MAX30102”, 2020. [Online]. Available: </a:t>
            </a:r>
            <a:r>
              <a:rPr lang="es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https://www.luisllamas.es/pulsimetro-y-oximetro-con-arduino-y-max30102/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[Accessed: 1- Dic- 2021].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1252050" y="648075"/>
            <a:ext cx="7030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Funciones Principales</a:t>
            </a:r>
            <a:endParaRPr>
              <a:solidFill>
                <a:srgbClr val="6D9EEB"/>
              </a:solidFill>
            </a:endParaRPr>
          </a:p>
        </p:txBody>
      </p:sp>
      <p:grpSp>
        <p:nvGrpSpPr>
          <p:cNvPr id="305" name="Google Shape;305;p15"/>
          <p:cNvGrpSpPr/>
          <p:nvPr/>
        </p:nvGrpSpPr>
        <p:grpSpPr>
          <a:xfrm>
            <a:off x="1091871" y="3465491"/>
            <a:ext cx="3548077" cy="874449"/>
            <a:chOff x="1593000" y="2322568"/>
            <a:chExt cx="2939827" cy="643356"/>
          </a:xfrm>
        </p:grpSpPr>
        <p:sp>
          <p:nvSpPr>
            <p:cNvPr id="306" name="Google Shape;306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FFFF"/>
                  </a:solidFill>
                </a:rPr>
                <a:t>Proveer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11" name="Google Shape;311;p15"/>
          <p:cNvGrpSpPr/>
          <p:nvPr/>
        </p:nvGrpSpPr>
        <p:grpSpPr>
          <a:xfrm>
            <a:off x="1091871" y="2575082"/>
            <a:ext cx="7033164" cy="874621"/>
            <a:chOff x="1593000" y="2322568"/>
            <a:chExt cx="5827462" cy="643482"/>
          </a:xfrm>
        </p:grpSpPr>
        <p:sp>
          <p:nvSpPr>
            <p:cNvPr id="312" name="Google Shape;312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FFFF"/>
                  </a:solidFill>
                </a:rPr>
                <a:t>Alertar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4449262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B786E"/>
                </a:solidFill>
              </a:endParaRPr>
            </a:p>
            <a:p>
              <a:pPr indent="0" lvl="0" marL="457200" rtl="0" algn="just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B786E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p15"/>
          <p:cNvGrpSpPr/>
          <p:nvPr/>
        </p:nvGrpSpPr>
        <p:grpSpPr>
          <a:xfrm>
            <a:off x="1091871" y="1684660"/>
            <a:ext cx="3548077" cy="874449"/>
            <a:chOff x="1593000" y="2322568"/>
            <a:chExt cx="2939827" cy="643356"/>
          </a:xfrm>
        </p:grpSpPr>
        <p:sp>
          <p:nvSpPr>
            <p:cNvPr id="319" name="Google Shape;319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FFFFFF"/>
                  </a:solidFill>
                </a:rPr>
                <a:t>Medir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324" name="Google Shape;3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125" y="1767464"/>
            <a:ext cx="4153000" cy="24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los componentes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" y="545675"/>
            <a:ext cx="9143999" cy="4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7"/>
          <p:cNvSpPr txBox="1"/>
          <p:nvPr>
            <p:ph type="title"/>
          </p:nvPr>
        </p:nvSpPr>
        <p:spPr>
          <a:xfrm>
            <a:off x="646975" y="345925"/>
            <a:ext cx="41025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Banda del oxímetro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8"/>
          <p:cNvPicPr preferRelativeResize="0"/>
          <p:nvPr/>
        </p:nvPicPr>
        <p:blipFill rotWithShape="1">
          <a:blip r:embed="rId3">
            <a:alphaModFix/>
          </a:blip>
          <a:srcRect b="0" l="0" r="0" t="1387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1" y="628500"/>
            <a:ext cx="8462275" cy="43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9"/>
          <p:cNvSpPr txBox="1"/>
          <p:nvPr>
            <p:ph type="title"/>
          </p:nvPr>
        </p:nvSpPr>
        <p:spPr>
          <a:xfrm>
            <a:off x="560225" y="259175"/>
            <a:ext cx="46947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Sistema de cierre BOA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963" y="830400"/>
            <a:ext cx="3133228" cy="395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0"/>
          <p:cNvCxnSpPr/>
          <p:nvPr/>
        </p:nvCxnSpPr>
        <p:spPr>
          <a:xfrm>
            <a:off x="5399173" y="1833354"/>
            <a:ext cx="1356600" cy="387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53" name="Google Shape;353;p20"/>
          <p:cNvCxnSpPr/>
          <p:nvPr/>
        </p:nvCxnSpPr>
        <p:spPr>
          <a:xfrm rot="10800000">
            <a:off x="2514991" y="2711205"/>
            <a:ext cx="1491000" cy="129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54" name="Google Shape;354;p20"/>
          <p:cNvCxnSpPr/>
          <p:nvPr/>
        </p:nvCxnSpPr>
        <p:spPr>
          <a:xfrm>
            <a:off x="5173171" y="4354501"/>
            <a:ext cx="1495500" cy="219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55" name="Google Shape;355;p20"/>
          <p:cNvSpPr txBox="1"/>
          <p:nvPr/>
        </p:nvSpPr>
        <p:spPr>
          <a:xfrm>
            <a:off x="1153638" y="2467332"/>
            <a:ext cx="151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Carrete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6418643" y="1628217"/>
            <a:ext cx="151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Dial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6474774" y="4140927"/>
            <a:ext cx="151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Housing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8850"/>
            <a:ext cx="9407026" cy="44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1"/>
          <p:cNvSpPr txBox="1"/>
          <p:nvPr>
            <p:ph type="title"/>
          </p:nvPr>
        </p:nvSpPr>
        <p:spPr>
          <a:xfrm>
            <a:off x="646975" y="345925"/>
            <a:ext cx="52899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D9EEB"/>
                </a:solidFill>
              </a:rPr>
              <a:t>Caja de Componentes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